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33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AE14F4E-CCC5-439D-B3F9-6F25AB16D4E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D535683-8D5C-4437-A226-BF386C135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4F4E-CCC5-439D-B3F9-6F25AB16D4E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5683-8D5C-4437-A226-BF386C135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4F4E-CCC5-439D-B3F9-6F25AB16D4E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5683-8D5C-4437-A226-BF386C135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4F4E-CCC5-439D-B3F9-6F25AB16D4E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5683-8D5C-4437-A226-BF386C135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4F4E-CCC5-439D-B3F9-6F25AB16D4E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5683-8D5C-4437-A226-BF386C135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4F4E-CCC5-439D-B3F9-6F25AB16D4E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5683-8D5C-4437-A226-BF386C135D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4F4E-CCC5-439D-B3F9-6F25AB16D4E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5683-8D5C-4437-A226-BF386C135D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4F4E-CCC5-439D-B3F9-6F25AB16D4E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5683-8D5C-4437-A226-BF386C135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4F4E-CCC5-439D-B3F9-6F25AB16D4E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5683-8D5C-4437-A226-BF386C135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AE14F4E-CCC5-439D-B3F9-6F25AB16D4E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D535683-8D5C-4437-A226-BF386C135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AE14F4E-CCC5-439D-B3F9-6F25AB16D4E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D535683-8D5C-4437-A226-BF386C135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AE14F4E-CCC5-439D-B3F9-6F25AB16D4E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D535683-8D5C-4437-A226-BF386C135D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Tags</a:t>
            </a:r>
            <a:r>
              <a:rPr lang="en-US" dirty="0" smtClean="0"/>
              <a:t> to Identify Quotes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0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Identifying Quotation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33600"/>
            <a:ext cx="6196405" cy="36038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this paper, identify the source of your quotation using a </a:t>
            </a:r>
            <a:r>
              <a:rPr lang="en-US" dirty="0" smtClean="0">
                <a:solidFill>
                  <a:srgbClr val="C00000"/>
                </a:solidFill>
              </a:rPr>
              <a:t>tag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A tag consists of: </a:t>
            </a:r>
          </a:p>
          <a:p>
            <a:pPr marL="0" indent="0">
              <a:buNone/>
            </a:pPr>
            <a:r>
              <a:rPr lang="en-US" dirty="0" smtClean="0"/>
              <a:t>(1) the author’s </a:t>
            </a:r>
            <a:r>
              <a:rPr lang="en-US" dirty="0" smtClean="0">
                <a:solidFill>
                  <a:srgbClr val="C00000"/>
                </a:solidFill>
              </a:rPr>
              <a:t>name</a:t>
            </a:r>
            <a:r>
              <a:rPr lang="en-US" dirty="0" smtClean="0"/>
              <a:t> and </a:t>
            </a:r>
          </a:p>
          <a:p>
            <a:pPr marL="0" indent="0">
              <a:buNone/>
            </a:pPr>
            <a:r>
              <a:rPr lang="en-US" dirty="0" smtClean="0"/>
              <a:t>(2) a </a:t>
            </a:r>
            <a:r>
              <a:rPr lang="en-US" dirty="0" smtClean="0">
                <a:solidFill>
                  <a:srgbClr val="C00000"/>
                </a:solidFill>
              </a:rPr>
              <a:t>verb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For example,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Richtel</a:t>
            </a:r>
            <a:r>
              <a:rPr lang="en-US" dirty="0" smtClean="0"/>
              <a:t> explains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Carr complains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Maushart</a:t>
            </a:r>
            <a:r>
              <a:rPr lang="en-US" dirty="0" smtClean="0"/>
              <a:t> describes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Punctuating Sentences that Use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Rule: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Capitalize </a:t>
            </a:r>
            <a:r>
              <a:rPr lang="en-US" dirty="0" smtClean="0"/>
              <a:t>the first letter of a direct quote when the quoted material is a </a:t>
            </a:r>
            <a:r>
              <a:rPr lang="en-US" dirty="0" smtClean="0">
                <a:solidFill>
                  <a:srgbClr val="C00000"/>
                </a:solidFill>
              </a:rPr>
              <a:t>complete sentence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err="1" smtClean="0"/>
              <a:t>Richtel</a:t>
            </a:r>
            <a:r>
              <a:rPr lang="en-US" dirty="0" smtClean="0"/>
              <a:t> explains, “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tudents have always faced distractions and time-wasters.”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6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Rule: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Do not use a capital letter </a:t>
            </a:r>
            <a:r>
              <a:rPr lang="en-US" dirty="0" smtClean="0"/>
              <a:t>when the quoted material is a fragment or only a piece of the original material's complete sentence.</a:t>
            </a:r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smtClean="0"/>
              <a:t>Carr complains that he “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r>
              <a:rPr lang="en-US" dirty="0" smtClean="0"/>
              <a:t>tarts to drift after two or three pages.”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writing an </a:t>
            </a:r>
            <a:r>
              <a:rPr lang="en-US" dirty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ntroduction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introduction should include: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brief </a:t>
            </a:r>
            <a:r>
              <a:rPr lang="en-US" dirty="0" smtClean="0">
                <a:solidFill>
                  <a:schemeClr val="tx2"/>
                </a:solidFill>
              </a:rPr>
              <a:t>explanation </a:t>
            </a:r>
            <a:r>
              <a:rPr lang="en-US" dirty="0" smtClean="0"/>
              <a:t>of the topic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Background </a:t>
            </a:r>
            <a:r>
              <a:rPr lang="en-US" dirty="0" smtClean="0"/>
              <a:t>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Why is the topic </a:t>
            </a:r>
            <a:r>
              <a:rPr lang="en-US" dirty="0" smtClean="0">
                <a:solidFill>
                  <a:schemeClr val="tx2"/>
                </a:solidFill>
              </a:rPr>
              <a:t>important</a:t>
            </a:r>
            <a:r>
              <a:rPr lang="en-US" dirty="0" smtClean="0"/>
              <a:t>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Thesis 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128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for “change”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Po</a:t>
            </a:r>
            <a:r>
              <a:rPr lang="en-US" sz="2600" b="1" dirty="0" smtClean="0">
                <a:solidFill>
                  <a:schemeClr val="tx2"/>
                </a:solidFill>
              </a:rPr>
              <a:t>sitive Change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mprove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develop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upport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dd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extend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nhance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onfirm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trengthen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chemeClr val="tx2"/>
                </a:solidFill>
              </a:rPr>
              <a:t>Negative Change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amage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ecrease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arm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eaken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worsen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confuse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distract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reak down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7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writing a conclusion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conclusion should include: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Restatement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 smtClean="0"/>
              <a:t>thesis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C00000"/>
                </a:solidFill>
              </a:rPr>
              <a:t>Reviews</a:t>
            </a:r>
            <a:r>
              <a:rPr lang="en-US" dirty="0" err="1" smtClean="0"/>
              <a:t>main</a:t>
            </a:r>
            <a:r>
              <a:rPr lang="en-US" dirty="0" smtClean="0"/>
              <a:t> points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Something for the reader to think about: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General warning of </a:t>
            </a:r>
            <a:r>
              <a:rPr lang="en-US" dirty="0" smtClean="0">
                <a:solidFill>
                  <a:srgbClr val="C00000"/>
                </a:solidFill>
              </a:rPr>
              <a:t>consequence</a:t>
            </a:r>
            <a:r>
              <a:rPr lang="en-US" dirty="0"/>
              <a:t> </a:t>
            </a:r>
            <a:r>
              <a:rPr lang="en-US" dirty="0" smtClean="0"/>
              <a:t>or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Anticipation of </a:t>
            </a:r>
            <a:r>
              <a:rPr lang="en-US" dirty="0" smtClean="0">
                <a:solidFill>
                  <a:srgbClr val="C00000"/>
                </a:solidFill>
              </a:rPr>
              <a:t>benefit</a:t>
            </a:r>
            <a:r>
              <a:rPr lang="en-US" dirty="0" smtClean="0"/>
              <a:t> from media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4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3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2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647</TotalTime>
  <Words>214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Using Tags to Identify Quotes</vt:lpstr>
      <vt:lpstr>Identifying Quotation Sources</vt:lpstr>
      <vt:lpstr>Punctuating Sentences that Use Tags</vt:lpstr>
      <vt:lpstr>PowerPoint Presentation</vt:lpstr>
      <vt:lpstr>Tips for writing an Introduction </vt:lpstr>
      <vt:lpstr>Verbs for “change”</vt:lpstr>
      <vt:lpstr>Tips for writing a conclusion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Hamer</dc:creator>
  <cp:lastModifiedBy>Heather Smith</cp:lastModifiedBy>
  <cp:revision>16</cp:revision>
  <dcterms:created xsi:type="dcterms:W3CDTF">2013-03-05T22:28:15Z</dcterms:created>
  <dcterms:modified xsi:type="dcterms:W3CDTF">2013-11-22T21:16:32Z</dcterms:modified>
</cp:coreProperties>
</file>