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61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C08DDCF-F0D4-4161-9519-ACF56EB583D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40A5B93-316B-4929-918C-B07401AD7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DDCF-F0D4-4161-9519-ACF56EB583D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5B93-316B-4929-918C-B07401AD7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DDCF-F0D4-4161-9519-ACF56EB583D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5B93-316B-4929-918C-B07401AD7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DDCF-F0D4-4161-9519-ACF56EB583D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5B93-316B-4929-918C-B07401AD7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DDCF-F0D4-4161-9519-ACF56EB583D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5B93-316B-4929-918C-B07401AD7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DDCF-F0D4-4161-9519-ACF56EB583D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5B93-316B-4929-918C-B07401AD71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DDCF-F0D4-4161-9519-ACF56EB583D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5B93-316B-4929-918C-B07401AD71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DDCF-F0D4-4161-9519-ACF56EB583D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5B93-316B-4929-918C-B07401AD7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DDCF-F0D4-4161-9519-ACF56EB583D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5B93-316B-4929-918C-B07401AD7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C08DDCF-F0D4-4161-9519-ACF56EB583D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40A5B93-316B-4929-918C-B07401AD7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C08DDCF-F0D4-4161-9519-ACF56EB583D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40A5B93-316B-4929-918C-B07401AD7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C08DDCF-F0D4-4161-9519-ACF56EB583D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40A5B93-316B-4929-918C-B07401AD71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01121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Acknowledge parts of the opposition that are valid 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91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3000" smtClean="0">
                <a:latin typeface="Century Gothic" pitchFamily="34" charset="0"/>
              </a:rPr>
              <a:t>The </a:t>
            </a:r>
            <a:r>
              <a:rPr lang="en-US" sz="3000" dirty="0">
                <a:latin typeface="Century Gothic" pitchFamily="34" charset="0"/>
              </a:rPr>
              <a:t>writer acknowledges that </a:t>
            </a:r>
            <a:r>
              <a:rPr lang="en-US" sz="3000" b="1" dirty="0">
                <a:latin typeface="Century Gothic" pitchFamily="34" charset="0"/>
              </a:rPr>
              <a:t>some of the opposition's claims</a:t>
            </a:r>
            <a:r>
              <a:rPr lang="en-US" sz="3000" dirty="0">
                <a:latin typeface="Century Gothic" pitchFamily="34" charset="0"/>
              </a:rPr>
              <a:t> may be valid, but the writer still shows that his </a:t>
            </a:r>
            <a:r>
              <a:rPr lang="en-US" sz="3000" b="1" dirty="0">
                <a:solidFill>
                  <a:schemeClr val="accent2"/>
                </a:solidFill>
                <a:latin typeface="Century Gothic" pitchFamily="34" charset="0"/>
              </a:rPr>
              <a:t>own</a:t>
            </a:r>
            <a:r>
              <a:rPr lang="en-US" sz="3000" b="1" dirty="0">
                <a:latin typeface="Century Gothic" pitchFamily="34" charset="0"/>
              </a:rPr>
              <a:t> </a:t>
            </a:r>
            <a:r>
              <a:rPr lang="en-US" sz="3000" b="1" dirty="0">
                <a:solidFill>
                  <a:schemeClr val="accent2"/>
                </a:solidFill>
                <a:latin typeface="Century Gothic" pitchFamily="34" charset="0"/>
              </a:rPr>
              <a:t>claims are stronger</a:t>
            </a:r>
            <a:r>
              <a:rPr lang="en-US" sz="3000" dirty="0">
                <a:solidFill>
                  <a:schemeClr val="accent2"/>
                </a:solidFill>
                <a:latin typeface="Century Gothic" pitchFamily="34" charset="0"/>
              </a:rPr>
              <a:t>.</a:t>
            </a:r>
            <a:r>
              <a:rPr lang="en-US" sz="3000" dirty="0">
                <a:latin typeface="Century Gothic" pitchFamily="34" charset="0"/>
              </a:rPr>
              <a:t>  The strength of the writer's claims are more convincing than the opposing viewpoints. </a:t>
            </a:r>
            <a:endParaRPr lang="en-U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19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Gothic" pitchFamily="34" charset="0"/>
              </a:rPr>
              <a:t>Ways Writers </a:t>
            </a:r>
            <a:r>
              <a:rPr lang="en-US" dirty="0">
                <a:latin typeface="Century Gothic" pitchFamily="34" charset="0"/>
              </a:rPr>
              <a:t>C</a:t>
            </a:r>
            <a:r>
              <a:rPr lang="en-US" dirty="0" smtClean="0">
                <a:latin typeface="Century Gothic" pitchFamily="34" charset="0"/>
              </a:rPr>
              <a:t>an Begin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05000"/>
            <a:ext cx="6196405" cy="38180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i="1" dirty="0"/>
              <a:t/>
            </a:r>
            <a:br>
              <a:rPr lang="en-US" i="1" dirty="0"/>
            </a:br>
            <a:r>
              <a:rPr lang="en-US" sz="4000" dirty="0">
                <a:latin typeface="Century Gothic" pitchFamily="34" charset="0"/>
              </a:rPr>
              <a:t>Admittedly,</a:t>
            </a:r>
            <a:br>
              <a:rPr lang="en-US" sz="4000" dirty="0">
                <a:latin typeface="Century Gothic" pitchFamily="34" charset="0"/>
              </a:rPr>
            </a:br>
            <a:r>
              <a:rPr lang="en-US" sz="4000" dirty="0">
                <a:latin typeface="Century Gothic" pitchFamily="34" charset="0"/>
              </a:rPr>
              <a:t>Certainly,</a:t>
            </a:r>
            <a:br>
              <a:rPr lang="en-US" sz="4000" dirty="0">
                <a:latin typeface="Century Gothic" pitchFamily="34" charset="0"/>
              </a:rPr>
            </a:br>
            <a:r>
              <a:rPr lang="en-US" sz="4000" dirty="0">
                <a:latin typeface="Century Gothic" pitchFamily="34" charset="0"/>
              </a:rPr>
              <a:t>Of course,</a:t>
            </a:r>
            <a:br>
              <a:rPr lang="en-US" sz="4000" dirty="0">
                <a:latin typeface="Century Gothic" pitchFamily="34" charset="0"/>
              </a:rPr>
            </a:br>
            <a:r>
              <a:rPr lang="en-US" sz="4000" dirty="0">
                <a:latin typeface="Century Gothic" pitchFamily="34" charset="0"/>
              </a:rPr>
              <a:t>One cannot deny that... </a:t>
            </a:r>
            <a:br>
              <a:rPr lang="en-US" sz="4000" dirty="0">
                <a:latin typeface="Century Gothic" pitchFamily="34" charset="0"/>
              </a:rPr>
            </a:br>
            <a:r>
              <a:rPr lang="en-US" sz="4000" dirty="0">
                <a:latin typeface="Century Gothic" pitchFamily="34" charset="0"/>
              </a:rPr>
              <a:t>At the same time...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8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315200" cy="5287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Century Gothic" pitchFamily="34" charset="0"/>
              </a:rPr>
              <a:t>The </a:t>
            </a:r>
            <a:r>
              <a:rPr lang="en-US" sz="4000" dirty="0">
                <a:latin typeface="Century Gothic" pitchFamily="34" charset="0"/>
              </a:rPr>
              <a:t>writer </a:t>
            </a:r>
            <a:r>
              <a:rPr lang="en-US" sz="4000" b="1" dirty="0">
                <a:solidFill>
                  <a:schemeClr val="accent2"/>
                </a:solidFill>
                <a:latin typeface="Century Gothic" pitchFamily="34" charset="0"/>
              </a:rPr>
              <a:t>refutes the opposition's claims</a:t>
            </a:r>
            <a:r>
              <a:rPr lang="en-US" sz="4000" dirty="0">
                <a:latin typeface="Century Gothic" pitchFamily="34" charset="0"/>
              </a:rPr>
              <a:t> showing they are incorrect or inconsequential--not a real problem.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7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Century Gothic" pitchFamily="34" charset="0"/>
              </a:rPr>
              <a:t>Ways Writers Can Begin the Refutation</a:t>
            </a:r>
            <a:endParaRPr lang="en-US" sz="54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438400"/>
            <a:ext cx="6196405" cy="3284668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Century Gothic" pitchFamily="34" charset="0"/>
              </a:rPr>
              <a:t>Nevertheless</a:t>
            </a:r>
            <a:r>
              <a:rPr lang="en-US" sz="4000" dirty="0">
                <a:latin typeface="Century Gothic" pitchFamily="34" charset="0"/>
              </a:rPr>
              <a:t>,</a:t>
            </a:r>
            <a:br>
              <a:rPr lang="en-US" sz="4000" dirty="0">
                <a:latin typeface="Century Gothic" pitchFamily="34" charset="0"/>
              </a:rPr>
            </a:br>
            <a:r>
              <a:rPr lang="en-US" sz="4000" dirty="0">
                <a:latin typeface="Century Gothic" pitchFamily="34" charset="0"/>
              </a:rPr>
              <a:t>However,</a:t>
            </a:r>
            <a:br>
              <a:rPr lang="en-US" sz="4000" dirty="0">
                <a:latin typeface="Century Gothic" pitchFamily="34" charset="0"/>
              </a:rPr>
            </a:br>
            <a:r>
              <a:rPr lang="en-US" sz="4000" dirty="0">
                <a:latin typeface="Century Gothic" pitchFamily="34" charset="0"/>
              </a:rPr>
              <a:t>On the other hand,</a:t>
            </a:r>
            <a:br>
              <a:rPr lang="en-US" sz="4000" dirty="0">
                <a:latin typeface="Century Gothic" pitchFamily="34" charset="0"/>
              </a:rPr>
            </a:br>
            <a:r>
              <a:rPr lang="en-US" sz="4000" dirty="0">
                <a:latin typeface="Century Gothic" pitchFamily="34" charset="0"/>
              </a:rPr>
              <a:t>But...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9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 might argue that…...because……; however, …….”</a:t>
            </a:r>
          </a:p>
        </p:txBody>
      </p:sp>
    </p:spTree>
    <p:extLst>
      <p:ext uri="{BB962C8B-B14F-4D97-AF65-F5344CB8AC3E}">
        <p14:creationId xmlns:p14="http://schemas.microsoft.com/office/powerpoint/2010/main" val="2644186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143</TotalTime>
  <Words>36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Pushpin</vt:lpstr>
      <vt:lpstr>Acknowledge parts of the opposition that are valid </vt:lpstr>
      <vt:lpstr>Ways Writers Can Begin</vt:lpstr>
      <vt:lpstr>PowerPoint Presentation</vt:lpstr>
      <vt:lpstr>Ways Writers Can Begin the Refutation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Smith</dc:creator>
  <cp:lastModifiedBy>Heather Smith</cp:lastModifiedBy>
  <cp:revision>8</cp:revision>
  <dcterms:created xsi:type="dcterms:W3CDTF">2013-11-21T19:05:38Z</dcterms:created>
  <dcterms:modified xsi:type="dcterms:W3CDTF">2013-11-22T20:57:59Z</dcterms:modified>
</cp:coreProperties>
</file>